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21"/>
  </p:notesMasterIdLst>
  <p:handoutMasterIdLst>
    <p:handoutMasterId r:id="rId22"/>
  </p:handoutMasterIdLst>
  <p:sldIdLst>
    <p:sldId id="1099" r:id="rId3"/>
    <p:sldId id="1084" r:id="rId4"/>
    <p:sldId id="1101" r:id="rId5"/>
    <p:sldId id="1100" r:id="rId6"/>
    <p:sldId id="1087" r:id="rId7"/>
    <p:sldId id="1090" r:id="rId8"/>
    <p:sldId id="1089" r:id="rId9"/>
    <p:sldId id="1075" r:id="rId10"/>
    <p:sldId id="1078" r:id="rId11"/>
    <p:sldId id="1079" r:id="rId12"/>
    <p:sldId id="1094" r:id="rId13"/>
    <p:sldId id="1081" r:id="rId14"/>
    <p:sldId id="1091" r:id="rId15"/>
    <p:sldId id="1092" r:id="rId16"/>
    <p:sldId id="1093" r:id="rId17"/>
    <p:sldId id="1095" r:id="rId18"/>
    <p:sldId id="1098" r:id="rId19"/>
    <p:sldId id="1096" r:id="rId20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 autoAdjust="0"/>
    <p:restoredTop sz="81191" autoAdjust="0"/>
  </p:normalViewPr>
  <p:slideViewPr>
    <p:cSldViewPr>
      <p:cViewPr>
        <p:scale>
          <a:sx n="215" d="100"/>
          <a:sy n="215" d="100"/>
        </p:scale>
        <p:origin x="-2960" y="-248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0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14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1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8631039" y="6248400"/>
            <a:ext cx="512961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Garcia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pic>
        <p:nvPicPr>
          <p:cNvPr id="16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2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09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3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56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65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32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36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Ball</a:t>
            </a:r>
          </a:p>
        </p:txBody>
      </p:sp>
      <p:pic>
        <p:nvPicPr>
          <p:cNvPr id="12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1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Computation" TargetMode="External"/><Relationship Id="rId3" Type="http://schemas.openxmlformats.org/officeDocument/2006/relationships/hyperlink" Target="http://en.wikipedia.org/wiki/Execution_(computing)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304800"/>
            <a:ext cx="5181600" cy="1963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Lecture </a:t>
            </a: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#</a:t>
            </a:r>
            <a:r>
              <a:rPr lang="en-US" sz="2800" b="1" dirty="0">
                <a:solidFill>
                  <a:prstClr val="white"/>
                </a:solidFill>
                <a:latin typeface="18 VAG Rounded Bold   07390"/>
                <a:cs typeface=""/>
              </a:rPr>
              <a:t>8</a:t>
            </a:r>
            <a:endParaRPr lang="en-US" sz="2800" b="1" dirty="0" smtClean="0">
              <a:solidFill>
                <a:prstClr val="white"/>
              </a:solidFill>
              <a:latin typeface="18 VAG Rounded Bold   07390"/>
              <a:cs typeface=""/>
            </a:endParaRPr>
          </a:p>
          <a:p>
            <a:pPr algn="ctr">
              <a:lnSpc>
                <a:spcPct val="77000"/>
              </a:lnSpc>
            </a:pP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Concurrency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780" y="304800"/>
            <a:ext cx="142264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2438401"/>
            <a:ext cx="236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CS10 Head TA</a:t>
            </a:r>
          </a:p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Michael Ball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9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81534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 err="1" smtClean="0">
                <a:solidFill>
                  <a:srgbClr val="FFFF00"/>
                </a:solidFill>
              </a:rPr>
              <a:t>“koomey’s law” – efficiency 2x every 18 mo</a:t>
            </a:r>
            <a:endParaRPr lang="en-US" sz="22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0" name="Subtitle 48"/>
          <p:cNvSpPr>
            <a:spLocks noGrp="1"/>
          </p:cNvSpPr>
          <p:nvPr>
            <p:ph type="subTitle" idx="1"/>
          </p:nvPr>
        </p:nvSpPr>
        <p:spPr>
          <a:xfrm>
            <a:off x="381001" y="4038600"/>
            <a:ext cx="6019799" cy="2362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Prof Jonathan Koomey looked at </a:t>
            </a:r>
            <a:r>
              <a:rPr lang="en-US" u="sng" dirty="0" smtClean="0">
                <a:ea typeface="ＭＳ Ｐゴシック" pitchFamily="-65" charset="-128"/>
                <a:cs typeface="ＭＳ Ｐゴシック" pitchFamily="-65" charset="-128"/>
              </a:rPr>
              <a:t>6 decades </a:t>
            </a: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of data and found that energy efficiency of computers doubles roughly every 18 months.  This is even more relevant as battery-powered devices become more popular.  Restated, it says that for a fixed computing load, the amount of battery you need drops by half every 18 months.  This was true before transistors!</a:t>
            </a:r>
            <a:endParaRPr lang="en-US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Subtitle 48"/>
          <p:cNvSpPr txBox="1">
            <a:spLocks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800" b="1" dirty="0" err="1" smtClean="0">
                <a:latin typeface="Courier"/>
                <a:cs typeface="Courier"/>
              </a:rPr>
              <a:t>www.technologyreview.com/computing/38548/</a:t>
            </a:r>
            <a:endParaRPr lang="en-US" sz="2800" b="1" dirty="0" smtClean="0"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383280"/>
            <a:ext cx="1955800" cy="23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72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Density Prediction circa 2000</a:t>
            </a:r>
          </a:p>
        </p:txBody>
      </p:sp>
      <p:grpSp>
        <p:nvGrpSpPr>
          <p:cNvPr id="4" name="Group 157"/>
          <p:cNvGrpSpPr>
            <a:grpSpLocks/>
          </p:cNvGrpSpPr>
          <p:nvPr/>
        </p:nvGrpSpPr>
        <p:grpSpPr bwMode="auto">
          <a:xfrm>
            <a:off x="685055" y="1143000"/>
            <a:ext cx="7682058" cy="5414666"/>
            <a:chOff x="1139073" y="1524000"/>
            <a:chExt cx="6375247" cy="484873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5959475" y="2305050"/>
              <a:ext cx="1143000" cy="1447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6122988" y="3298825"/>
              <a:ext cx="201612" cy="200025"/>
            </a:xfrm>
            <a:custGeom>
              <a:avLst/>
              <a:gdLst>
                <a:gd name="T0" fmla="*/ 2147483647 w 127"/>
                <a:gd name="T1" fmla="*/ 0 h 126"/>
                <a:gd name="T2" fmla="*/ 2147483647 w 127"/>
                <a:gd name="T3" fmla="*/ 2147483647 h 126"/>
                <a:gd name="T4" fmla="*/ 2147483647 w 127"/>
                <a:gd name="T5" fmla="*/ 2147483647 h 126"/>
                <a:gd name="T6" fmla="*/ 0 w 127"/>
                <a:gd name="T7" fmla="*/ 2147483647 h 126"/>
                <a:gd name="T8" fmla="*/ 2147483647 w 127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126"/>
                <a:gd name="T17" fmla="*/ 127 w 127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126">
                  <a:moveTo>
                    <a:pt x="63" y="0"/>
                  </a:moveTo>
                  <a:lnTo>
                    <a:pt x="127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381750" y="30130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24638" y="2697163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881813" y="23399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146300" y="40417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146300" y="3255963"/>
              <a:ext cx="5092700" cy="1587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146300" y="24542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146300" y="1652588"/>
              <a:ext cx="5092700" cy="1587"/>
            </a:xfrm>
            <a:prstGeom prst="line">
              <a:avLst/>
            </a:prstGeom>
            <a:noFill/>
            <a:ln w="0">
              <a:solidFill>
                <a:srgbClr val="FFFF9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146300" y="1652588"/>
              <a:ext cx="1588" cy="3190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146300" y="48434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146300" y="40417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2146300" y="32559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2146300" y="24542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146300" y="1652588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46300" y="4843463"/>
              <a:ext cx="5092700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146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2403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2660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29051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3162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419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676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393541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4178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4435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4692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4949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5208588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V="1">
              <a:off x="5451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5708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5965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6223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648176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V="1">
              <a:off x="6724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V="1">
              <a:off x="6981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7239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V="1">
              <a:off x="21463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341947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469265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V="1">
              <a:off x="596582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V="1">
              <a:off x="72390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2232025" y="45005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36061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2617788" y="4486275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286226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119438" y="41290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633788" y="42719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021138" y="46005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4521200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4906963" y="42291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5294313" y="407193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5922963" y="37131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 flipV="1">
              <a:off x="2274888" y="4529138"/>
              <a:ext cx="128587" cy="142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403475" y="4529138"/>
              <a:ext cx="2571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2660650" y="4529138"/>
              <a:ext cx="2444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 flipV="1">
              <a:off x="2905125" y="4171950"/>
              <a:ext cx="257175" cy="35718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3162300" y="4171950"/>
              <a:ext cx="514350" cy="1428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3676650" y="4314825"/>
              <a:ext cx="387350" cy="32861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 flipV="1">
              <a:off x="4064000" y="4529138"/>
              <a:ext cx="500063" cy="1143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V="1">
              <a:off x="4564063" y="4271963"/>
              <a:ext cx="385762" cy="2571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 flipV="1">
              <a:off x="4949825" y="4114800"/>
              <a:ext cx="387350" cy="15716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flipV="1">
              <a:off x="5337175" y="3756025"/>
              <a:ext cx="628650" cy="3587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2203450" y="44719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33203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2589213" y="4457700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283368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090863" y="410051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3605213" y="42433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3992563" y="45720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4492625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4878388" y="420052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5265738" y="4041775"/>
              <a:ext cx="142875" cy="144463"/>
            </a:xfrm>
            <a:custGeom>
              <a:avLst/>
              <a:gdLst>
                <a:gd name="T0" fmla="*/ 2147483647 w 90"/>
                <a:gd name="T1" fmla="*/ 0 h 91"/>
                <a:gd name="T2" fmla="*/ 2147483647 w 90"/>
                <a:gd name="T3" fmla="*/ 2147483647 h 91"/>
                <a:gd name="T4" fmla="*/ 2147483647 w 90"/>
                <a:gd name="T5" fmla="*/ 2147483647 h 91"/>
                <a:gd name="T6" fmla="*/ 0 w 90"/>
                <a:gd name="T7" fmla="*/ 2147483647 h 91"/>
                <a:gd name="T8" fmla="*/ 2147483647 w 90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1"/>
                <a:gd name="T17" fmla="*/ 90 w 90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1">
                  <a:moveTo>
                    <a:pt x="45" y="0"/>
                  </a:moveTo>
                  <a:lnTo>
                    <a:pt x="90" y="46"/>
                  </a:lnTo>
                  <a:lnTo>
                    <a:pt x="45" y="91"/>
                  </a:lnTo>
                  <a:lnTo>
                    <a:pt x="0" y="4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5894388" y="36845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2214728" y="406050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4004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2274858" y="4215080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8008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2566862" y="453815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8080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2973578" y="4526373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8085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3262474" y="3980487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3390689" y="4400672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286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3901671" y="4321666"/>
              <a:ext cx="399893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386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4693567" y="4442430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5151510" y="4215080"/>
              <a:ext cx="171352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Pentium® proc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5493354" y="3985410"/>
              <a:ext cx="294545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1908632" y="4713858"/>
              <a:ext cx="133297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1779635" y="3913494"/>
              <a:ext cx="266595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1650637" y="3127049"/>
              <a:ext cx="399893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1521639" y="2326684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1392640" y="1524000"/>
              <a:ext cx="666489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1890015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1970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3162793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1980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4435572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1990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5708350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6981129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450621" y="5344870"/>
              <a:ext cx="522441" cy="330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Year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 rot="16200000">
              <a:off x="-141371" y="3140829"/>
              <a:ext cx="2867392" cy="306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Power Density (W/cm2)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3733800" y="3856038"/>
              <a:ext cx="133032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4" name="Group 102"/>
            <p:cNvGrpSpPr>
              <a:grpSpLocks/>
            </p:cNvGrpSpPr>
            <p:nvPr/>
          </p:nvGrpSpPr>
          <p:grpSpPr bwMode="auto">
            <a:xfrm>
              <a:off x="3829050" y="3911609"/>
              <a:ext cx="1473200" cy="276226"/>
              <a:chOff x="2412" y="2464"/>
              <a:chExt cx="928" cy="174"/>
            </a:xfrm>
          </p:grpSpPr>
          <p:sp>
            <p:nvSpPr>
              <p:cNvPr id="123" name="Rectangle 103"/>
              <p:cNvSpPr>
                <a:spLocks noChangeArrowheads="1"/>
              </p:cNvSpPr>
              <p:nvPr/>
            </p:nvSpPr>
            <p:spPr bwMode="auto">
              <a:xfrm>
                <a:off x="2412" y="2464"/>
                <a:ext cx="656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C0202"/>
                    </a:solidFill>
                  </a:rPr>
                  <a:t>Hot Plate</a:t>
                </a:r>
                <a:endParaRPr lang="en-US" sz="2000" b="0">
                  <a:solidFill>
                    <a:srgbClr val="FC0202"/>
                  </a:solidFill>
                </a:endParaRPr>
              </a:p>
            </p:txBody>
          </p:sp>
          <p:grpSp>
            <p:nvGrpSpPr>
              <p:cNvPr id="124" name="Group 104"/>
              <p:cNvGrpSpPr>
                <a:grpSpLocks/>
              </p:cNvGrpSpPr>
              <p:nvPr/>
            </p:nvGrpSpPr>
            <p:grpSpPr bwMode="auto">
              <a:xfrm>
                <a:off x="3096" y="2477"/>
                <a:ext cx="244" cy="136"/>
                <a:chOff x="3182" y="2657"/>
                <a:chExt cx="244" cy="136"/>
              </a:xfrm>
            </p:grpSpPr>
            <p:sp>
              <p:nvSpPr>
                <p:cNvPr id="125" name="Rectangle 105"/>
                <p:cNvSpPr>
                  <a:spLocks noChangeArrowheads="1"/>
                </p:cNvSpPr>
                <p:nvPr/>
              </p:nvSpPr>
              <p:spPr bwMode="auto">
                <a:xfrm>
                  <a:off x="3182" y="2711"/>
                  <a:ext cx="136" cy="2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6" name="Freeform 106"/>
                <p:cNvSpPr>
                  <a:spLocks/>
                </p:cNvSpPr>
                <p:nvPr/>
              </p:nvSpPr>
              <p:spPr bwMode="auto">
                <a:xfrm>
                  <a:off x="3300" y="2657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3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5" name="Rectangle 107"/>
            <p:cNvSpPr>
              <a:spLocks noChangeArrowheads="1"/>
            </p:cNvSpPr>
            <p:nvPr/>
          </p:nvSpPr>
          <p:spPr bwMode="auto">
            <a:xfrm>
              <a:off x="3733800" y="2582863"/>
              <a:ext cx="11874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6" name="Group 108"/>
            <p:cNvGrpSpPr>
              <a:grpSpLocks/>
            </p:cNvGrpSpPr>
            <p:nvPr/>
          </p:nvGrpSpPr>
          <p:grpSpPr bwMode="auto">
            <a:xfrm>
              <a:off x="3843341" y="2908309"/>
              <a:ext cx="2432051" cy="292101"/>
              <a:chOff x="2421" y="1832"/>
              <a:chExt cx="1532" cy="184"/>
            </a:xfrm>
          </p:grpSpPr>
          <p:sp>
            <p:nvSpPr>
              <p:cNvPr id="119" name="Rectangle 109"/>
              <p:cNvSpPr>
                <a:spLocks noChangeArrowheads="1"/>
              </p:cNvSpPr>
              <p:nvPr/>
            </p:nvSpPr>
            <p:spPr bwMode="auto">
              <a:xfrm>
                <a:off x="2421" y="1832"/>
                <a:ext cx="116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Nuclear Reactor</a:t>
                </a:r>
                <a:endParaRPr lang="en-US" sz="2000" b="0"/>
              </a:p>
            </p:txBody>
          </p:sp>
          <p:grpSp>
            <p:nvGrpSpPr>
              <p:cNvPr id="120" name="Group 110"/>
              <p:cNvGrpSpPr>
                <a:grpSpLocks/>
              </p:cNvGrpSpPr>
              <p:nvPr/>
            </p:nvGrpSpPr>
            <p:grpSpPr bwMode="auto">
              <a:xfrm>
                <a:off x="3619" y="1880"/>
                <a:ext cx="334" cy="136"/>
                <a:chOff x="3705" y="2060"/>
                <a:chExt cx="334" cy="136"/>
              </a:xfrm>
            </p:grpSpPr>
            <p:sp>
              <p:nvSpPr>
                <p:cNvPr id="121" name="Rectangle 111"/>
                <p:cNvSpPr>
                  <a:spLocks noChangeArrowheads="1"/>
                </p:cNvSpPr>
                <p:nvPr/>
              </p:nvSpPr>
              <p:spPr bwMode="auto">
                <a:xfrm>
                  <a:off x="3705" y="2115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2" name="Freeform 112"/>
                <p:cNvSpPr>
                  <a:spLocks/>
                </p:cNvSpPr>
                <p:nvPr/>
              </p:nvSpPr>
              <p:spPr bwMode="auto">
                <a:xfrm>
                  <a:off x="3913" y="2060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4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4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7" name="Rectangle 113"/>
            <p:cNvSpPr>
              <a:spLocks noChangeArrowheads="1"/>
            </p:cNvSpPr>
            <p:nvPr/>
          </p:nvSpPr>
          <p:spPr bwMode="auto">
            <a:xfrm>
              <a:off x="3733800" y="1752600"/>
              <a:ext cx="10731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8" name="Group 114"/>
            <p:cNvGrpSpPr>
              <a:grpSpLocks/>
            </p:cNvGrpSpPr>
            <p:nvPr/>
          </p:nvGrpSpPr>
          <p:grpSpPr bwMode="auto">
            <a:xfrm>
              <a:off x="4129090" y="2203455"/>
              <a:ext cx="2195513" cy="285751"/>
              <a:chOff x="2601" y="1388"/>
              <a:chExt cx="1383" cy="180"/>
            </a:xfrm>
          </p:grpSpPr>
          <p:sp>
            <p:nvSpPr>
              <p:cNvPr id="115" name="Rectangle 115"/>
              <p:cNvSpPr>
                <a:spLocks noChangeArrowheads="1"/>
              </p:cNvSpPr>
              <p:nvPr/>
            </p:nvSpPr>
            <p:spPr bwMode="auto">
              <a:xfrm>
                <a:off x="2601" y="1388"/>
                <a:ext cx="102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Rocket Nozzle</a:t>
                </a:r>
                <a:endParaRPr lang="en-US" sz="2000" b="0"/>
              </a:p>
            </p:txBody>
          </p:sp>
          <p:grpSp>
            <p:nvGrpSpPr>
              <p:cNvPr id="116" name="Group 116"/>
              <p:cNvGrpSpPr>
                <a:grpSpLocks/>
              </p:cNvGrpSpPr>
              <p:nvPr/>
            </p:nvGrpSpPr>
            <p:grpSpPr bwMode="auto">
              <a:xfrm>
                <a:off x="3650" y="1433"/>
                <a:ext cx="334" cy="135"/>
                <a:chOff x="3664" y="1577"/>
                <a:chExt cx="334" cy="135"/>
              </a:xfrm>
            </p:grpSpPr>
            <p:sp>
              <p:nvSpPr>
                <p:cNvPr id="1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64" y="1631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8" name="Freeform 118"/>
                <p:cNvSpPr>
                  <a:spLocks/>
                </p:cNvSpPr>
                <p:nvPr/>
              </p:nvSpPr>
              <p:spPr bwMode="auto">
                <a:xfrm>
                  <a:off x="3872" y="1577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 Box 132"/>
            <p:cNvSpPr txBox="1">
              <a:spLocks noChangeArrowheads="1"/>
            </p:cNvSpPr>
            <p:nvPr/>
          </p:nvSpPr>
          <p:spPr bwMode="auto">
            <a:xfrm>
              <a:off x="3078432" y="5959323"/>
              <a:ext cx="2614356" cy="4134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latin typeface="Calibri" charset="0"/>
                </a:rPr>
                <a:t>Source: S. Borkar (Intel)</a:t>
              </a:r>
            </a:p>
          </p:txBody>
        </p:sp>
        <p:grpSp>
          <p:nvGrpSpPr>
            <p:cNvPr id="110" name="Group 133"/>
            <p:cNvGrpSpPr>
              <a:grpSpLocks/>
            </p:cNvGrpSpPr>
            <p:nvPr/>
          </p:nvGrpSpPr>
          <p:grpSpPr bwMode="auto">
            <a:xfrm>
              <a:off x="4095755" y="1865319"/>
              <a:ext cx="2228851" cy="276226"/>
              <a:chOff x="2507" y="1197"/>
              <a:chExt cx="1404" cy="174"/>
            </a:xfrm>
          </p:grpSpPr>
          <p:sp>
            <p:nvSpPr>
              <p:cNvPr id="111" name="Rectangle 134"/>
              <p:cNvSpPr>
                <a:spLocks noChangeArrowheads="1"/>
              </p:cNvSpPr>
              <p:nvPr/>
            </p:nvSpPr>
            <p:spPr bwMode="auto">
              <a:xfrm>
                <a:off x="2507" y="1197"/>
                <a:ext cx="1009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Sun’s Surface</a:t>
                </a:r>
                <a:endParaRPr lang="en-US" sz="2000" b="0"/>
              </a:p>
            </p:txBody>
          </p:sp>
          <p:grpSp>
            <p:nvGrpSpPr>
              <p:cNvPr id="112" name="Group 135"/>
              <p:cNvGrpSpPr>
                <a:grpSpLocks/>
              </p:cNvGrpSpPr>
              <p:nvPr/>
            </p:nvGrpSpPr>
            <p:grpSpPr bwMode="auto">
              <a:xfrm>
                <a:off x="3577" y="1229"/>
                <a:ext cx="334" cy="135"/>
                <a:chOff x="3653" y="1618"/>
                <a:chExt cx="334" cy="135"/>
              </a:xfrm>
            </p:grpSpPr>
            <p:sp>
              <p:nvSpPr>
                <p:cNvPr id="11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653" y="1672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4" name="Freeform 137"/>
                <p:cNvSpPr>
                  <a:spLocks/>
                </p:cNvSpPr>
                <p:nvPr/>
              </p:nvSpPr>
              <p:spPr bwMode="auto">
                <a:xfrm>
                  <a:off x="3861" y="1618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8" name="Group 370"/>
          <p:cNvGrpSpPr>
            <a:grpSpLocks/>
          </p:cNvGrpSpPr>
          <p:nvPr/>
        </p:nvGrpSpPr>
        <p:grpSpPr bwMode="auto">
          <a:xfrm>
            <a:off x="7010400" y="1988580"/>
            <a:ext cx="1046109" cy="1592820"/>
            <a:chOff x="8153400" y="2362200"/>
            <a:chExt cx="762000" cy="1160232"/>
          </a:xfrm>
        </p:grpSpPr>
        <p:sp>
          <p:nvSpPr>
            <p:cNvPr id="129" name="Oval 13"/>
            <p:cNvSpPr>
              <a:spLocks noChangeArrowheads="1"/>
            </p:cNvSpPr>
            <p:nvPr/>
          </p:nvSpPr>
          <p:spPr bwMode="auto">
            <a:xfrm>
              <a:off x="8578850" y="3219450"/>
              <a:ext cx="117475" cy="13335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sz="1600" b="0"/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8278812" y="3365500"/>
              <a:ext cx="636588" cy="156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Core 2 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cxnSp>
          <p:nvCxnSpPr>
            <p:cNvPr id="131" name="Straight Connector 141"/>
            <p:cNvCxnSpPr>
              <a:cxnSpLocks noChangeShapeType="1"/>
            </p:cNvCxnSpPr>
            <p:nvPr/>
          </p:nvCxnSpPr>
          <p:spPr bwMode="auto">
            <a:xfrm rot="10800000">
              <a:off x="8229600" y="3048000"/>
              <a:ext cx="341313" cy="188913"/>
            </a:xfrm>
            <a:prstGeom prst="line">
              <a:avLst/>
            </a:prstGeom>
            <a:noFill/>
            <a:ln w="25400">
              <a:solidFill>
                <a:srgbClr val="FFC000"/>
              </a:solidFill>
              <a:prstDash val="sysDash"/>
              <a:round/>
              <a:headEnd/>
              <a:tailEnd/>
            </a:ln>
          </p:spPr>
        </p:cxnSp>
        <p:sp>
          <p:nvSpPr>
            <p:cNvPr id="132" name="Oval 145"/>
            <p:cNvSpPr>
              <a:spLocks noChangeArrowheads="1"/>
            </p:cNvSpPr>
            <p:nvPr/>
          </p:nvSpPr>
          <p:spPr bwMode="auto">
            <a:xfrm>
              <a:off x="8153400" y="2362200"/>
              <a:ext cx="685800" cy="685800"/>
            </a:xfrm>
            <a:prstGeom prst="ellips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b="0"/>
            </a:p>
          </p:txBody>
        </p:sp>
        <p:cxnSp>
          <p:nvCxnSpPr>
            <p:cNvPr id="133" name="Straight Connector 147"/>
            <p:cNvCxnSpPr>
              <a:cxnSpLocks noChangeShapeType="1"/>
              <a:stCxn id="132" idx="5"/>
              <a:endCxn id="132" idx="1"/>
            </p:cNvCxnSpPr>
            <p:nvPr/>
          </p:nvCxnSpPr>
          <p:spPr bwMode="auto">
            <a:xfrm rot="5400000" flipH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  <p:cxnSp>
          <p:nvCxnSpPr>
            <p:cNvPr id="134" name="Straight Connector 148"/>
            <p:cNvCxnSpPr>
              <a:cxnSpLocks noChangeShapeType="1"/>
              <a:stCxn id="132" idx="3"/>
              <a:endCxn id="132" idx="7"/>
            </p:cNvCxnSpPr>
            <p:nvPr/>
          </p:nvCxnSpPr>
          <p:spPr bwMode="auto">
            <a:xfrm rot="5400000" flipH="1" flipV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754563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i="1" dirty="0">
                <a:solidFill>
                  <a:srgbClr val="FFFF00"/>
                </a:solidFill>
              </a:rPr>
              <a:t>Thread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stands for “thread of execution”, is a single stream of instructions</a:t>
            </a:r>
          </a:p>
          <a:p>
            <a:pPr lvl="1"/>
            <a:r>
              <a:rPr lang="en-US" sz="2400" dirty="0"/>
              <a:t>A program / process can </a:t>
            </a:r>
            <a:r>
              <a:rPr lang="en-US" sz="2400" dirty="0">
                <a:solidFill>
                  <a:srgbClr val="FFFF00"/>
                </a:solidFill>
              </a:rPr>
              <a:t>split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FFFF00"/>
                </a:solidFill>
              </a:rPr>
              <a:t>fork </a:t>
            </a:r>
            <a:r>
              <a:rPr lang="en-US" sz="2400" dirty="0"/>
              <a:t>itself into separate threads, which can (in theory) execute simultaneously.</a:t>
            </a:r>
          </a:p>
          <a:p>
            <a:pPr lvl="1"/>
            <a:r>
              <a:rPr lang="en-US" sz="2400" dirty="0"/>
              <a:t>An easy way to describe/think about parallelism</a:t>
            </a:r>
          </a:p>
          <a:p>
            <a:r>
              <a:rPr lang="en-US" sz="2800" dirty="0"/>
              <a:t>A single CPU can execute many threads by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i="1" dirty="0" smtClean="0">
                <a:solidFill>
                  <a:srgbClr val="FFFF00"/>
                </a:solidFill>
              </a:rPr>
              <a:t>Time </a:t>
            </a:r>
            <a:r>
              <a:rPr lang="en-US" sz="2800" i="1" dirty="0">
                <a:solidFill>
                  <a:srgbClr val="FFFF00"/>
                </a:solidFill>
              </a:rPr>
              <a:t>Division </a:t>
            </a:r>
            <a:r>
              <a:rPr lang="en-US" sz="2800" i="1" dirty="0" err="1">
                <a:solidFill>
                  <a:srgbClr val="FFFF00"/>
                </a:solidFill>
              </a:rPr>
              <a:t>Multipexing</a:t>
            </a: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Multithreading </a:t>
            </a:r>
            <a:r>
              <a:rPr lang="en-US" sz="2800" dirty="0" smtClean="0"/>
              <a:t>is running multiple threads through the same hardware</a:t>
            </a:r>
            <a:endParaRPr lang="en-US" sz="2800" i="1" dirty="0" err="1"/>
          </a:p>
        </p:txBody>
      </p:sp>
      <p:sp>
        <p:nvSpPr>
          <p:cNvPr id="3412996" name="Rectangle 4"/>
          <p:cNvSpPr>
            <a:spLocks noChangeArrowheads="1"/>
          </p:cNvSpPr>
          <p:nvPr/>
        </p:nvSpPr>
        <p:spPr bwMode="auto">
          <a:xfrm>
            <a:off x="1676400" y="4254500"/>
            <a:ext cx="1143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7" name="Rectangle 5"/>
          <p:cNvSpPr>
            <a:spLocks noChangeArrowheads="1"/>
          </p:cNvSpPr>
          <p:nvPr/>
        </p:nvSpPr>
        <p:spPr bwMode="auto">
          <a:xfrm>
            <a:off x="2819400" y="4254500"/>
            <a:ext cx="1143000" cy="3810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8" name="Rectangle 6"/>
          <p:cNvSpPr>
            <a:spLocks noChangeArrowheads="1"/>
          </p:cNvSpPr>
          <p:nvPr/>
        </p:nvSpPr>
        <p:spPr bwMode="auto">
          <a:xfrm>
            <a:off x="3962400" y="4254500"/>
            <a:ext cx="1143000" cy="3810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9" name="Rectangle 7"/>
          <p:cNvSpPr>
            <a:spLocks noChangeArrowheads="1"/>
          </p:cNvSpPr>
          <p:nvPr/>
        </p:nvSpPr>
        <p:spPr bwMode="auto">
          <a:xfrm>
            <a:off x="5105400" y="4254500"/>
            <a:ext cx="1905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0" name="Rectangle 8"/>
          <p:cNvSpPr>
            <a:spLocks noChangeArrowheads="1"/>
          </p:cNvSpPr>
          <p:nvPr/>
        </p:nvSpPr>
        <p:spPr bwMode="auto">
          <a:xfrm>
            <a:off x="914400" y="4254500"/>
            <a:ext cx="63876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CPU</a:t>
            </a:r>
          </a:p>
        </p:txBody>
      </p:sp>
      <p:sp>
        <p:nvSpPr>
          <p:cNvPr id="3413001" name="Line 9"/>
          <p:cNvSpPr>
            <a:spLocks noChangeShapeType="1"/>
          </p:cNvSpPr>
          <p:nvPr/>
        </p:nvSpPr>
        <p:spPr bwMode="auto">
          <a:xfrm>
            <a:off x="1676400" y="4940300"/>
            <a:ext cx="5334000" cy="0"/>
          </a:xfrm>
          <a:prstGeom prst="lin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3002" name="Rectangle 10"/>
          <p:cNvSpPr>
            <a:spLocks noChangeArrowheads="1"/>
          </p:cNvSpPr>
          <p:nvPr/>
        </p:nvSpPr>
        <p:spPr bwMode="auto">
          <a:xfrm>
            <a:off x="914400" y="4711700"/>
            <a:ext cx="683136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413003" name="Rectangle 11"/>
          <p:cNvSpPr>
            <a:spLocks noChangeArrowheads="1"/>
          </p:cNvSpPr>
          <p:nvPr/>
        </p:nvSpPr>
        <p:spPr bwMode="auto">
          <a:xfrm>
            <a:off x="7696200" y="4110955"/>
            <a:ext cx="228600" cy="2286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4" name="Rectangle 12"/>
          <p:cNvSpPr>
            <a:spLocks noChangeArrowheads="1"/>
          </p:cNvSpPr>
          <p:nvPr/>
        </p:nvSpPr>
        <p:spPr bwMode="auto">
          <a:xfrm>
            <a:off x="7696200" y="4491955"/>
            <a:ext cx="228600" cy="2286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5" name="Rectangle 13"/>
          <p:cNvSpPr>
            <a:spLocks noChangeArrowheads="1"/>
          </p:cNvSpPr>
          <p:nvPr/>
        </p:nvSpPr>
        <p:spPr bwMode="auto">
          <a:xfrm>
            <a:off x="7696200" y="4872955"/>
            <a:ext cx="228600" cy="2286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6" name="Rectangle 14"/>
          <p:cNvSpPr>
            <a:spLocks noChangeArrowheads="1"/>
          </p:cNvSpPr>
          <p:nvPr/>
        </p:nvSpPr>
        <p:spPr bwMode="auto">
          <a:xfrm>
            <a:off x="7924800" y="4034755"/>
            <a:ext cx="106606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0</a:t>
            </a:r>
          </a:p>
        </p:txBody>
      </p:sp>
      <p:sp>
        <p:nvSpPr>
          <p:cNvPr id="3413007" name="Rectangle 15"/>
          <p:cNvSpPr>
            <a:spLocks noChangeArrowheads="1"/>
          </p:cNvSpPr>
          <p:nvPr/>
        </p:nvSpPr>
        <p:spPr bwMode="auto">
          <a:xfrm>
            <a:off x="7924800" y="4415755"/>
            <a:ext cx="1027113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413008" name="Rectangle 16"/>
          <p:cNvSpPr>
            <a:spLocks noChangeArrowheads="1"/>
          </p:cNvSpPr>
          <p:nvPr/>
        </p:nvSpPr>
        <p:spPr bwMode="auto">
          <a:xfrm>
            <a:off x="7924800" y="4784055"/>
            <a:ext cx="10202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Threads</a:t>
            </a:r>
            <a:endParaRPr lang="en-US" dirty="0"/>
          </a:p>
        </p:txBody>
      </p:sp>
      <p:pic>
        <p:nvPicPr>
          <p:cNvPr id="18" name="Picture 17" descr="450px-Multithreaded_proces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518" y="2739355"/>
            <a:ext cx="1452282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499" name="Rectangle 3"/>
          <p:cNvSpPr>
            <a:spLocks noChangeArrowheads="1"/>
          </p:cNvSpPr>
          <p:nvPr/>
        </p:nvSpPr>
        <p:spPr bwMode="auto">
          <a:xfrm>
            <a:off x="609600" y="1066800"/>
            <a:ext cx="8153400" cy="54963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Applications can almost </a:t>
            </a:r>
            <a:r>
              <a:rPr lang="en-US" sz="2000" u="sng">
                <a:latin typeface="18 VAG Rounded Thin   55390"/>
              </a:rPr>
              <a:t>never</a:t>
            </a:r>
            <a:r>
              <a:rPr lang="en-US" sz="2000">
                <a:latin typeface="18 VAG Rounded Thin   55390"/>
              </a:rPr>
              <a:t> be completely parallelized; some serial code remains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serial fraction of program,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# of cores (was processors)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Amdahl’s law: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Speedup(P) = Time(1) / Time(P)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( 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+ [ (1-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/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]</a:t>
            </a:r>
            <a:r>
              <a:rPr lang="en-US" sz="2000">
                <a:solidFill>
                  <a:srgbClr val="FFFFFF"/>
                </a:solidFill>
                <a:latin typeface="18 VAG Rounded Thin   55390"/>
              </a:rPr>
              <a:t>, 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and as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</a:t>
            </a:r>
            <a:r>
              <a:rPr lang="en-US" sz="2000">
                <a:solidFill>
                  <a:schemeClr val="tx1"/>
                </a:solidFill>
                <a:latin typeface="18 VAG Rounded Thin   55390"/>
                <a:sym typeface="Monotype Sorts" charset="2"/>
              </a:rPr>
              <a:t> ∞</a:t>
            </a: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solidFill>
                  <a:schemeClr val="tx1"/>
                </a:solidFill>
                <a:latin typeface="18 VAG Rounded Thin   55390"/>
              </a:rPr>
              <a:t>Even if the parallel portion of your application speeds up perfectly, 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rgbClr val="FFFF00"/>
                </a:solidFill>
                <a:latin typeface="18 VAG Rounded Thin   55390"/>
              </a:rPr>
              <a:t>your performance may be limited by the sequential portion</a:t>
            </a:r>
            <a:endParaRPr lang="en-US" sz="2400">
              <a:solidFill>
                <a:srgbClr val="FFFF00"/>
              </a:solidFill>
              <a:latin typeface="18 VAG Rounded Thin   55390"/>
            </a:endParaRPr>
          </a:p>
        </p:txBody>
      </p:sp>
      <p:sp>
        <p:nvSpPr>
          <p:cNvPr id="36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/>
              <a:t>Speedup Issues : Amdahl’s Law</a:t>
            </a:r>
          </a:p>
        </p:txBody>
      </p:sp>
      <p:sp>
        <p:nvSpPr>
          <p:cNvPr id="3690509" name="Text Box 13"/>
          <p:cNvSpPr txBox="1">
            <a:spLocks noChangeArrowheads="1"/>
          </p:cNvSpPr>
          <p:nvPr/>
        </p:nvSpPr>
        <p:spPr bwMode="auto">
          <a:xfrm>
            <a:off x="2835729" y="1524000"/>
            <a:ext cx="58498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690511" name="Text Box 15"/>
          <p:cNvSpPr txBox="1">
            <a:spLocks noChangeArrowheads="1"/>
          </p:cNvSpPr>
          <p:nvPr/>
        </p:nvSpPr>
        <p:spPr bwMode="auto">
          <a:xfrm>
            <a:off x="3963522" y="3429000"/>
            <a:ext cx="164660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18 VAG Rounded Thin   55390"/>
              </a:rPr>
              <a:t>Number of Cores</a:t>
            </a:r>
          </a:p>
        </p:txBody>
      </p:sp>
      <p:sp>
        <p:nvSpPr>
          <p:cNvPr id="3690513" name="Text Box 17"/>
          <p:cNvSpPr txBox="1">
            <a:spLocks noChangeArrowheads="1"/>
          </p:cNvSpPr>
          <p:nvPr/>
        </p:nvSpPr>
        <p:spPr bwMode="auto">
          <a:xfrm>
            <a:off x="1820270" y="1781175"/>
            <a:ext cx="162505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Parallel portion</a:t>
            </a:r>
            <a:endParaRPr lang="en-US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690515" name="Text Box 19"/>
          <p:cNvSpPr txBox="1">
            <a:spLocks noChangeArrowheads="1"/>
          </p:cNvSpPr>
          <p:nvPr/>
        </p:nvSpPr>
        <p:spPr bwMode="auto">
          <a:xfrm>
            <a:off x="2008860" y="2590800"/>
            <a:ext cx="14364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latin typeface="18 VAG Rounded Thin   55390"/>
              </a:rPr>
              <a:t>Serial portion</a:t>
            </a:r>
            <a:endParaRPr lang="en-US">
              <a:latin typeface="18 VAG Rounded Thin   55390"/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445329" y="1371600"/>
            <a:ext cx="2879271" cy="1752600"/>
            <a:chOff x="2819400" y="1447800"/>
            <a:chExt cx="3505200" cy="2133600"/>
          </a:xfrm>
        </p:grpSpPr>
        <p:sp>
          <p:nvSpPr>
            <p:cNvPr id="3690508" name="Line 12"/>
            <p:cNvSpPr>
              <a:spLocks noChangeShapeType="1"/>
            </p:cNvSpPr>
            <p:nvPr/>
          </p:nvSpPr>
          <p:spPr bwMode="auto">
            <a:xfrm>
              <a:off x="2819400" y="3581400"/>
              <a:ext cx="3505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0" name="Line 14"/>
            <p:cNvSpPr>
              <a:spLocks noChangeShapeType="1"/>
            </p:cNvSpPr>
            <p:nvPr/>
          </p:nvSpPr>
          <p:spPr bwMode="auto">
            <a:xfrm flipV="1">
              <a:off x="2819400" y="14478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2" name="Rectangle 16"/>
            <p:cNvSpPr>
              <a:spLocks noChangeArrowheads="1"/>
            </p:cNvSpPr>
            <p:nvPr/>
          </p:nvSpPr>
          <p:spPr bwMode="auto">
            <a:xfrm>
              <a:off x="32004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8" name="Rectangle 22"/>
            <p:cNvSpPr>
              <a:spLocks noChangeArrowheads="1"/>
            </p:cNvSpPr>
            <p:nvPr/>
          </p:nvSpPr>
          <p:spPr bwMode="auto">
            <a:xfrm>
              <a:off x="37338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9" name="Rectangle 23"/>
            <p:cNvSpPr>
              <a:spLocks noChangeArrowheads="1"/>
            </p:cNvSpPr>
            <p:nvPr/>
          </p:nvSpPr>
          <p:spPr bwMode="auto">
            <a:xfrm>
              <a:off x="42672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0" name="Rectangle 24"/>
            <p:cNvSpPr>
              <a:spLocks noChangeArrowheads="1"/>
            </p:cNvSpPr>
            <p:nvPr/>
          </p:nvSpPr>
          <p:spPr bwMode="auto">
            <a:xfrm>
              <a:off x="48006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1" name="Rectangle 25"/>
            <p:cNvSpPr>
              <a:spLocks noChangeArrowheads="1"/>
            </p:cNvSpPr>
            <p:nvPr/>
          </p:nvSpPr>
          <p:spPr bwMode="auto">
            <a:xfrm>
              <a:off x="5291138" y="2819400"/>
              <a:ext cx="347662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2" name="Rectangle 26"/>
            <p:cNvSpPr>
              <a:spLocks noChangeArrowheads="1"/>
            </p:cNvSpPr>
            <p:nvPr/>
          </p:nvSpPr>
          <p:spPr bwMode="auto">
            <a:xfrm>
              <a:off x="3200400" y="1676400"/>
              <a:ext cx="347663" cy="1143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3" name="Rectangle 27"/>
            <p:cNvSpPr>
              <a:spLocks noChangeArrowheads="1"/>
            </p:cNvSpPr>
            <p:nvPr/>
          </p:nvSpPr>
          <p:spPr bwMode="auto">
            <a:xfrm>
              <a:off x="3733800" y="2209800"/>
              <a:ext cx="347663" cy="609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4" name="Rectangle 28"/>
            <p:cNvSpPr>
              <a:spLocks noChangeArrowheads="1"/>
            </p:cNvSpPr>
            <p:nvPr/>
          </p:nvSpPr>
          <p:spPr bwMode="auto">
            <a:xfrm>
              <a:off x="4267200" y="2376488"/>
              <a:ext cx="347663" cy="44291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5" name="Rectangle 29"/>
            <p:cNvSpPr>
              <a:spLocks noChangeArrowheads="1"/>
            </p:cNvSpPr>
            <p:nvPr/>
          </p:nvSpPr>
          <p:spPr bwMode="auto">
            <a:xfrm>
              <a:off x="4800600" y="2514600"/>
              <a:ext cx="347663" cy="3048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6" name="Rectangle 30"/>
            <p:cNvSpPr>
              <a:spLocks noChangeArrowheads="1"/>
            </p:cNvSpPr>
            <p:nvPr/>
          </p:nvSpPr>
          <p:spPr bwMode="auto">
            <a:xfrm>
              <a:off x="5291138" y="2590800"/>
              <a:ext cx="347662" cy="228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3690527" name="Text Box 31"/>
          <p:cNvSpPr txBox="1">
            <a:spLocks noChangeArrowheads="1"/>
          </p:cNvSpPr>
          <p:nvPr/>
        </p:nvSpPr>
        <p:spPr bwMode="auto">
          <a:xfrm>
            <a:off x="3780540" y="3124200"/>
            <a:ext cx="2659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690529" name="Text Box 33"/>
          <p:cNvSpPr txBox="1">
            <a:spLocks noChangeArrowheads="1"/>
          </p:cNvSpPr>
          <p:nvPr/>
        </p:nvSpPr>
        <p:spPr bwMode="auto">
          <a:xfrm>
            <a:off x="42073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3690530" name="Text Box 34"/>
          <p:cNvSpPr txBox="1">
            <a:spLocks noChangeArrowheads="1"/>
          </p:cNvSpPr>
          <p:nvPr/>
        </p:nvSpPr>
        <p:spPr bwMode="auto">
          <a:xfrm>
            <a:off x="46645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3</a:t>
            </a:r>
          </a:p>
        </p:txBody>
      </p:sp>
      <p:sp>
        <p:nvSpPr>
          <p:cNvPr id="3690531" name="Text Box 35"/>
          <p:cNvSpPr txBox="1">
            <a:spLocks noChangeArrowheads="1"/>
          </p:cNvSpPr>
          <p:nvPr/>
        </p:nvSpPr>
        <p:spPr bwMode="auto">
          <a:xfrm>
            <a:off x="5045246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4</a:t>
            </a:r>
          </a:p>
        </p:txBody>
      </p:sp>
      <p:sp>
        <p:nvSpPr>
          <p:cNvPr id="3690532" name="Text Box 36"/>
          <p:cNvSpPr txBox="1">
            <a:spLocks noChangeArrowheads="1"/>
          </p:cNvSpPr>
          <p:nvPr/>
        </p:nvSpPr>
        <p:spPr bwMode="auto">
          <a:xfrm>
            <a:off x="5457457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en.wikipedia.org/wiki/Amdahl's_law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Speedup Issues :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365750"/>
          </a:xfrm>
        </p:spPr>
        <p:txBody>
          <a:bodyPr/>
          <a:lstStyle/>
          <a:p>
            <a:r>
              <a:rPr lang="en-US"/>
              <a:t>Even assuming no sequential portion, there’s…</a:t>
            </a:r>
          </a:p>
          <a:p>
            <a:pPr lvl="1"/>
            <a:r>
              <a:rPr lang="en-US"/>
              <a:t>Time to think how to </a:t>
            </a:r>
            <a:r>
              <a:rPr lang="en-US">
                <a:solidFill>
                  <a:schemeClr val="accent2"/>
                </a:solidFill>
              </a:rPr>
              <a:t>divide the problem up </a:t>
            </a:r>
          </a:p>
          <a:p>
            <a:pPr lvl="1"/>
            <a:r>
              <a:rPr lang="en-US"/>
              <a:t>Time to </a:t>
            </a:r>
            <a:r>
              <a:rPr lang="en-US">
                <a:solidFill>
                  <a:schemeClr val="accent2"/>
                </a:solidFill>
              </a:rPr>
              <a:t>hand out </a:t>
            </a:r>
            <a:r>
              <a:rPr lang="en-US"/>
              <a:t>small “work units” to workers </a:t>
            </a:r>
          </a:p>
          <a:p>
            <a:pPr lvl="1"/>
            <a:r>
              <a:rPr lang="en-US"/>
              <a:t>All workers may </a:t>
            </a:r>
            <a:r>
              <a:rPr lang="en-US">
                <a:solidFill>
                  <a:schemeClr val="accent2"/>
                </a:solidFill>
              </a:rPr>
              <a:t>not work equally </a:t>
            </a:r>
            <a:r>
              <a:rPr lang="en-US"/>
              <a:t>fast</a:t>
            </a:r>
          </a:p>
          <a:p>
            <a:pPr lvl="1"/>
            <a:r>
              <a:rPr lang="en-US"/>
              <a:t>Some </a:t>
            </a:r>
            <a:r>
              <a:rPr lang="en-US">
                <a:solidFill>
                  <a:schemeClr val="accent2"/>
                </a:solidFill>
              </a:rPr>
              <a:t>workers may fail </a:t>
            </a:r>
          </a:p>
          <a:p>
            <a:pPr lvl="1"/>
            <a:r>
              <a:rPr lang="en-US"/>
              <a:t>There may be </a:t>
            </a:r>
            <a:r>
              <a:rPr lang="en-US">
                <a:solidFill>
                  <a:schemeClr val="accent2"/>
                </a:solidFill>
              </a:rPr>
              <a:t>contention for shared resources </a:t>
            </a:r>
          </a:p>
          <a:p>
            <a:pPr lvl="1"/>
            <a:r>
              <a:rPr lang="en-US"/>
              <a:t>Workers could </a:t>
            </a:r>
            <a:r>
              <a:rPr lang="en-US">
                <a:solidFill>
                  <a:schemeClr val="accent2"/>
                </a:solidFill>
              </a:rPr>
              <a:t>overwriting each others’ answers</a:t>
            </a:r>
          </a:p>
          <a:p>
            <a:pPr lvl="1"/>
            <a:r>
              <a:rPr lang="en-US"/>
              <a:t>You may have to </a:t>
            </a:r>
            <a:r>
              <a:rPr lang="en-US">
                <a:solidFill>
                  <a:schemeClr val="accent2"/>
                </a:solidFill>
              </a:rPr>
              <a:t>wait until the last worker returns </a:t>
            </a:r>
            <a:r>
              <a:rPr lang="en-US"/>
              <a:t>to proceed (the slowest / weakest link problem)</a:t>
            </a:r>
          </a:p>
          <a:p>
            <a:pPr lvl="1"/>
            <a:r>
              <a:rPr lang="en-US"/>
              <a:t>There’s </a:t>
            </a:r>
            <a:r>
              <a:rPr lang="en-US">
                <a:solidFill>
                  <a:schemeClr val="accent2"/>
                </a:solidFill>
              </a:rPr>
              <a:t>time to put the data back together </a:t>
            </a:r>
            <a:r>
              <a:rPr lang="en-US"/>
              <a:t>in a way that looks as if it were done by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514600"/>
            <a:ext cx="838200" cy="882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869656" cy="5305864"/>
          </a:xfrm>
        </p:spPr>
        <p:txBody>
          <a:bodyPr/>
          <a:lstStyle/>
          <a:p>
            <a:r>
              <a:rPr lang="en-US" dirty="0"/>
              <a:t>This “sea change” to multi-core parallelism means that the computing community has to rethink: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Languages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Architectures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Algorithms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Data Structures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All of the above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7473" b="-747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 in a multi-core world…</a:t>
            </a:r>
          </a:p>
        </p:txBody>
      </p:sp>
      <p:sp>
        <p:nvSpPr>
          <p:cNvPr id="8" name="Oval 7"/>
          <p:cNvSpPr/>
          <p:nvPr/>
        </p:nvSpPr>
        <p:spPr>
          <a:xfrm>
            <a:off x="4572000" y="5562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3048000" y="3124200"/>
            <a:ext cx="1143000" cy="104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/>
              <a:t>What if two people were calling withdraw at the same time?</a:t>
            </a:r>
          </a:p>
          <a:p>
            <a:pPr lvl="1"/>
            <a:r>
              <a:rPr lang="en-US" dirty="0"/>
              <a:t>E.g., balance=100 and two withdraw 75 each</a:t>
            </a:r>
          </a:p>
          <a:p>
            <a:pPr lvl="1"/>
            <a:r>
              <a:rPr lang="en-US" dirty="0"/>
              <a:t>Can anyone see what the problem </a:t>
            </a:r>
            <a:r>
              <a:rPr lang="en-US" i="1" dirty="0"/>
              <a:t>could </a:t>
            </a:r>
            <a:r>
              <a:rPr lang="en-US" dirty="0"/>
              <a:t>be?</a:t>
            </a:r>
          </a:p>
          <a:p>
            <a:pPr lvl="1"/>
            <a:r>
              <a:rPr lang="en-US" dirty="0"/>
              <a:t>This is a </a:t>
            </a:r>
            <a:r>
              <a:rPr lang="en-US" dirty="0">
                <a:solidFill>
                  <a:srgbClr val="FFFF00"/>
                </a:solidFill>
              </a:rPr>
              <a:t>race condition</a:t>
            </a:r>
          </a:p>
          <a:p>
            <a:r>
              <a:rPr lang="en-US" dirty="0"/>
              <a:t>In most languages, this is a problem. </a:t>
            </a:r>
          </a:p>
          <a:p>
            <a:pPr lvl="1"/>
            <a:r>
              <a:rPr lang="en-US" dirty="0"/>
              <a:t>In Scratch, the system doesn’t let two of these run at once.</a:t>
            </a:r>
          </a:p>
        </p:txBody>
      </p:sp>
      <p:pic>
        <p:nvPicPr>
          <p:cNvPr id="8" name="Content Placeholder 7" descr="withdraw.gif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4671" b="-5467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parallel programming is hard!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/wiki/</a:t>
            </a: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Concurrent_computing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72000" y="5181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/>
              <a:t>Two people need to draw a graph but there is only one pencil and one ruler.</a:t>
            </a:r>
          </a:p>
          <a:p>
            <a:pPr lvl="1"/>
            <a:r>
              <a:rPr lang="en-US" dirty="0"/>
              <a:t>One grabs the pencil</a:t>
            </a:r>
          </a:p>
          <a:p>
            <a:pPr lvl="1"/>
            <a:r>
              <a:rPr lang="en-US" dirty="0"/>
              <a:t>One grabs the ruler</a:t>
            </a:r>
          </a:p>
          <a:p>
            <a:pPr lvl="1"/>
            <a:r>
              <a:rPr lang="en-US" dirty="0"/>
              <a:t>Neither release what they hold, waiting for the other to release</a:t>
            </a:r>
          </a:p>
          <a:p>
            <a:r>
              <a:rPr lang="en-US" dirty="0" err="1">
                <a:solidFill>
                  <a:srgbClr val="FFFF00"/>
                </a:solidFill>
              </a:rPr>
              <a:t>Livelock</a:t>
            </a:r>
            <a:r>
              <a:rPr lang="en-US" dirty="0"/>
              <a:t> also possible</a:t>
            </a:r>
          </a:p>
          <a:p>
            <a:pPr lvl="1"/>
            <a:r>
              <a:rPr lang="en-US" dirty="0"/>
              <a:t>Movement, no </a:t>
            </a:r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 dirty="0"/>
              <a:t>Another concurrency problem … </a:t>
            </a:r>
            <a:r>
              <a:rPr lang="en-US" sz="3500" dirty="0">
                <a:solidFill>
                  <a:srgbClr val="FFFF00"/>
                </a:solidFill>
              </a:rPr>
              <a:t>deadlock</a:t>
            </a:r>
            <a:r>
              <a:rPr lang="en-US" sz="3500" dirty="0"/>
              <a:t>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en.wikipedia.org/wiki/Deadlock</a:t>
            </a:r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l="13438" t="11250" b="3750"/>
          <a:stretch>
            <a:fillRect/>
          </a:stretch>
        </p:blipFill>
        <p:spPr>
          <a:xfrm>
            <a:off x="4572001" y="2017237"/>
            <a:ext cx="4040840" cy="2975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“Sea change” of computing because of inability to cool CPUs means we’re now in multi-core world</a:t>
            </a:r>
          </a:p>
          <a:p>
            <a:r>
              <a:rPr lang="en-US"/>
              <a:t>This brave new world offers lots of potential for innovation by computing professionals, but challenges persist</a:t>
            </a:r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357" r="-3357"/>
          <a:stretch>
            <a:fillRect/>
          </a:stretch>
        </p:blipFill>
        <p:spPr>
          <a:xfrm>
            <a:off x="4876800" y="1281547"/>
            <a:ext cx="3595688" cy="472397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Concurrency: A Definition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81000" y="2590800"/>
            <a:ext cx="8305800" cy="19050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Concurrency: </a:t>
            </a:r>
            <a:r>
              <a:rPr lang="en-US" b="1" dirty="0" smtClean="0"/>
              <a:t>A </a:t>
            </a:r>
            <a:r>
              <a:rPr lang="en-US" dirty="0" smtClean="0"/>
              <a:t>property </a:t>
            </a:r>
            <a:r>
              <a:rPr lang="en-US" dirty="0"/>
              <a:t>of </a:t>
            </a:r>
            <a:r>
              <a:rPr lang="en-US" dirty="0" smtClean="0"/>
              <a:t>computer systems </a:t>
            </a:r>
            <a:r>
              <a:rPr lang="en-US" dirty="0"/>
              <a:t>in which several </a:t>
            </a:r>
            <a:r>
              <a:rPr lang="en-US" dirty="0">
                <a:hlinkClick r:id="rId2" tooltip="Computation"/>
              </a:rPr>
              <a:t>computations</a:t>
            </a:r>
            <a:r>
              <a:rPr lang="en-US" dirty="0"/>
              <a:t> are </a:t>
            </a:r>
            <a:r>
              <a:rPr lang="en-US" dirty="0" smtClean="0">
                <a:hlinkClick r:id="rId3" tooltip="Execution (computing)"/>
              </a:rPr>
              <a:t>executing</a:t>
            </a:r>
            <a:r>
              <a:rPr lang="en-US" dirty="0" smtClean="0"/>
              <a:t> simultaneously</a:t>
            </a:r>
            <a:r>
              <a:rPr lang="en-US" dirty="0"/>
              <a:t>, and potentially interacting with each other.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7924800" cy="5305864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Mouse cursor movement while Snap</a:t>
            </a:r>
            <a:r>
              <a:rPr lang="en-US" i="1" dirty="0" smtClean="0"/>
              <a:t>!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alculates.</a:t>
            </a:r>
          </a:p>
          <a:p>
            <a:r>
              <a:rPr lang="en-US" dirty="0" smtClean="0"/>
              <a:t>Screen clock advances while typing in a text.</a:t>
            </a:r>
          </a:p>
          <a:p>
            <a:r>
              <a:rPr lang="en-US" dirty="0" smtClean="0"/>
              <a:t>Busy cursor spins while browser connects to server, waiting for response</a:t>
            </a:r>
          </a:p>
          <a:p>
            <a:r>
              <a:rPr lang="en-US" dirty="0" smtClean="0"/>
              <a:t>Walking while chewing gum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 is Everywhere!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68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>
                <a:solidFill>
                  <a:srgbClr val="FFFF00"/>
                </a:solidFill>
              </a:rPr>
              <a:t>Intra-computer</a:t>
            </a:r>
          </a:p>
          <a:p>
            <a:r>
              <a:rPr lang="en-US"/>
              <a:t>Today’s lecture</a:t>
            </a:r>
          </a:p>
          <a:p>
            <a:r>
              <a:rPr lang="en-US"/>
              <a:t>Multiple computing “helpers” are cores </a:t>
            </a:r>
            <a:r>
              <a:rPr lang="en-US" u="sng"/>
              <a:t>within one machine</a:t>
            </a:r>
          </a:p>
          <a:p>
            <a:r>
              <a:rPr lang="en-US"/>
              <a:t>Aka “multi-core”</a:t>
            </a:r>
          </a:p>
          <a:p>
            <a:pPr lvl="1"/>
            <a:r>
              <a:rPr lang="en-US"/>
              <a:t>Although GPU parallism is also “intra-computer”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260056" cy="5305864"/>
          </a:xfrm>
        </p:spPr>
        <p:txBody>
          <a:bodyPr/>
          <a:lstStyle/>
          <a:p>
            <a:pPr algn="ctr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Inter-computer</a:t>
            </a:r>
          </a:p>
          <a:p>
            <a:r>
              <a:rPr lang="en-US" dirty="0" smtClean="0"/>
              <a:t>Future lecture</a:t>
            </a:r>
            <a:endParaRPr lang="en-US" dirty="0"/>
          </a:p>
          <a:p>
            <a:r>
              <a:rPr lang="en-US" dirty="0"/>
              <a:t>Multiple computing “helpers” are </a:t>
            </a:r>
            <a:r>
              <a:rPr lang="en-US" u="sng" dirty="0"/>
              <a:t>different machines</a:t>
            </a:r>
          </a:p>
          <a:p>
            <a:r>
              <a:rPr lang="en-US" dirty="0"/>
              <a:t>Aka “distributed computing”</a:t>
            </a:r>
          </a:p>
          <a:p>
            <a:pPr lvl="1"/>
            <a:r>
              <a:rPr lang="en-US" dirty="0"/>
              <a:t>Grid &amp; cluster computing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&amp; </a:t>
            </a:r>
            <a:r>
              <a:rPr lang="en-US" dirty="0" smtClean="0"/>
              <a:t>Parallelism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9" y="4953000"/>
            <a:ext cx="1978361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4953000"/>
            <a:ext cx="1371600" cy="14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76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/>
              <a:t>Anatomy: 5 components of any Computer</a:t>
            </a:r>
          </a:p>
        </p:txBody>
      </p:sp>
      <p:sp>
        <p:nvSpPr>
          <p:cNvPr id="1854467" name="Rectangle 3"/>
          <p:cNvSpPr>
            <a:spLocks noChangeArrowheads="1"/>
          </p:cNvSpPr>
          <p:nvPr/>
        </p:nvSpPr>
        <p:spPr bwMode="auto">
          <a:xfrm>
            <a:off x="3048000" y="2590800"/>
            <a:ext cx="51435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79" name="Rectangle 15"/>
          <p:cNvSpPr>
            <a:spLocks noChangeArrowheads="1"/>
          </p:cNvSpPr>
          <p:nvPr/>
        </p:nvSpPr>
        <p:spPr bwMode="auto">
          <a:xfrm>
            <a:off x="50292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0" name="Rectangle 16"/>
          <p:cNvSpPr>
            <a:spLocks noChangeArrowheads="1"/>
          </p:cNvSpPr>
          <p:nvPr/>
        </p:nvSpPr>
        <p:spPr bwMode="auto">
          <a:xfrm>
            <a:off x="65786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88" name="Rectangle 17"/>
          <p:cNvSpPr>
            <a:spLocks noChangeArrowheads="1"/>
          </p:cNvSpPr>
          <p:nvPr/>
        </p:nvSpPr>
        <p:spPr bwMode="auto">
          <a:xfrm>
            <a:off x="4800600" y="2641600"/>
            <a:ext cx="1911350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3200" b="1">
                <a:solidFill>
                  <a:schemeClr val="tx1"/>
                </a:solidFill>
                <a:latin typeface="18 VAG Rounded Bold   07390" charset="0"/>
              </a:rPr>
              <a:t>Computer</a:t>
            </a:r>
          </a:p>
        </p:txBody>
      </p:sp>
      <p:sp>
        <p:nvSpPr>
          <p:cNvPr id="20493" name="Rectangle 22"/>
          <p:cNvSpPr>
            <a:spLocks noChangeArrowheads="1"/>
          </p:cNvSpPr>
          <p:nvPr/>
        </p:nvSpPr>
        <p:spPr bwMode="auto">
          <a:xfrm>
            <a:off x="5111750" y="3952983"/>
            <a:ext cx="1162050" cy="1000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Memory</a:t>
            </a: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</p:txBody>
      </p:sp>
      <p:sp>
        <p:nvSpPr>
          <p:cNvPr id="20494" name="Rectangle 23"/>
          <p:cNvSpPr>
            <a:spLocks noChangeArrowheads="1"/>
          </p:cNvSpPr>
          <p:nvPr/>
        </p:nvSpPr>
        <p:spPr bwMode="auto">
          <a:xfrm>
            <a:off x="6711950" y="3276600"/>
            <a:ext cx="10604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chemeClr val="tx1"/>
                </a:solidFill>
                <a:latin typeface="18 VAG Rounded Bold   07390" charset="0"/>
              </a:rPr>
              <a:t>Devices</a:t>
            </a:r>
          </a:p>
        </p:txBody>
      </p:sp>
      <p:sp>
        <p:nvSpPr>
          <p:cNvPr id="1854488" name="AutoShape 24"/>
          <p:cNvSpPr>
            <a:spLocks noChangeArrowheads="1"/>
          </p:cNvSpPr>
          <p:nvPr/>
        </p:nvSpPr>
        <p:spPr bwMode="auto">
          <a:xfrm>
            <a:off x="6705600" y="368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9" name="AutoShape 25"/>
          <p:cNvSpPr>
            <a:spLocks noChangeArrowheads="1"/>
          </p:cNvSpPr>
          <p:nvPr/>
        </p:nvSpPr>
        <p:spPr bwMode="auto">
          <a:xfrm>
            <a:off x="6705600" y="4343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97" name="Rectangle 26"/>
          <p:cNvSpPr>
            <a:spLocks noChangeArrowheads="1"/>
          </p:cNvSpPr>
          <p:nvPr/>
        </p:nvSpPr>
        <p:spPr bwMode="auto">
          <a:xfrm>
            <a:off x="6762750" y="3854450"/>
            <a:ext cx="966788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Input</a:t>
            </a:r>
          </a:p>
        </p:txBody>
      </p:sp>
      <p:sp>
        <p:nvSpPr>
          <p:cNvPr id="20498" name="Rectangle 27"/>
          <p:cNvSpPr>
            <a:spLocks noChangeArrowheads="1"/>
          </p:cNvSpPr>
          <p:nvPr/>
        </p:nvSpPr>
        <p:spPr bwMode="auto">
          <a:xfrm>
            <a:off x="6762750" y="4514850"/>
            <a:ext cx="9715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Output</a:t>
            </a:r>
          </a:p>
        </p:txBody>
      </p:sp>
      <p:sp>
        <p:nvSpPr>
          <p:cNvPr id="20505" name="AutoShape 36"/>
          <p:cNvSpPr>
            <a:spLocks noChangeArrowheads="1"/>
          </p:cNvSpPr>
          <p:nvPr/>
        </p:nvSpPr>
        <p:spPr bwMode="auto">
          <a:xfrm rot="-5400000">
            <a:off x="1338263" y="2776537"/>
            <a:ext cx="1576388" cy="1814514"/>
          </a:xfrm>
          <a:custGeom>
            <a:avLst/>
            <a:gdLst>
              <a:gd name="T0" fmla="*/ 1584161 w 21600"/>
              <a:gd name="T1" fmla="*/ 0 h 21600"/>
              <a:gd name="T2" fmla="*/ 1584161 w 21600"/>
              <a:gd name="T3" fmla="*/ 1192898 h 21600"/>
              <a:gd name="T4" fmla="*/ 339014 w 21600"/>
              <a:gd name="T5" fmla="*/ 2119313 h 21600"/>
              <a:gd name="T6" fmla="*/ 2262190 w 21600"/>
              <a:gd name="T7" fmla="*/ 596449 h 21600"/>
              <a:gd name="T8" fmla="*/ 3 60000 65536"/>
              <a:gd name="T9" fmla="*/ 1 60000 65536"/>
              <a:gd name="T10" fmla="*/ 1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572000" y="1143000"/>
            <a:ext cx="3782863" cy="1371600"/>
            <a:chOff x="4517728" y="1219201"/>
            <a:chExt cx="3782677" cy="1371738"/>
          </a:xfrm>
        </p:grpSpPr>
        <p:pic>
          <p:nvPicPr>
            <p:cNvPr id="26" name="Picture 28"/>
            <p:cNvPicPr>
              <a:picLocks noChangeAspect="1"/>
            </p:cNvPicPr>
            <p:nvPr/>
          </p:nvPicPr>
          <p:blipFill>
            <a:blip r:embed="rId3"/>
            <a:srcRect l="2480" t="2600" r="2411" b="3117"/>
            <a:stretch>
              <a:fillRect/>
            </a:stretch>
          </p:blipFill>
          <p:spPr bwMode="auto">
            <a:xfrm>
              <a:off x="7235627" y="1219201"/>
              <a:ext cx="1064778" cy="1371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4517728" y="1295409"/>
              <a:ext cx="2683371" cy="12004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John von Neumann</a:t>
              </a:r>
              <a:b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</a:b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invented this</a:t>
              </a:r>
            </a:p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 architecture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1371600"/>
            <a:ext cx="1371600" cy="149814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6200" y="4038600"/>
            <a:ext cx="8077200" cy="2590800"/>
            <a:chOff x="76200" y="4038600"/>
            <a:chExt cx="8077200" cy="2590800"/>
          </a:xfrm>
        </p:grpSpPr>
        <p:grpSp>
          <p:nvGrpSpPr>
            <p:cNvPr id="2" name="Group 22"/>
            <p:cNvGrpSpPr/>
            <p:nvPr/>
          </p:nvGrpSpPr>
          <p:grpSpPr>
            <a:xfrm>
              <a:off x="838200" y="4724400"/>
              <a:ext cx="7315200" cy="1905000"/>
              <a:chOff x="838200" y="4724400"/>
              <a:chExt cx="7315200" cy="1905000"/>
            </a:xfrm>
          </p:grpSpPr>
          <p:sp>
            <p:nvSpPr>
              <p:cNvPr id="28" name="Rectangle 3"/>
              <p:cNvSpPr>
                <a:spLocks noChangeArrowheads="1"/>
              </p:cNvSpPr>
              <p:nvPr/>
            </p:nvSpPr>
            <p:spPr bwMode="auto">
              <a:xfrm>
                <a:off x="2667000" y="5590654"/>
                <a:ext cx="5486400" cy="103874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100" charset="0"/>
                  <a:buNone/>
                </a:pPr>
                <a:r>
                  <a:rPr lang="en-US" sz="2800" b="1" dirty="0">
                    <a:solidFill>
                      <a:srgbClr val="FED46C"/>
                    </a:solidFill>
                    <a:latin typeface="18 VAG Rounded Light   02390"/>
                  </a:rPr>
                  <a:t>What causes the most headaches for SW and HW designers with multi-core computing?</a:t>
                </a:r>
              </a:p>
            </p:txBody>
          </p:sp>
          <p:sp>
            <p:nvSpPr>
              <p:cNvPr id="29" name="Rectangle 4"/>
              <p:cNvSpPr>
                <a:spLocks noChangeArrowheads="1"/>
              </p:cNvSpPr>
              <p:nvPr/>
            </p:nvSpPr>
            <p:spPr bwMode="auto">
              <a:xfrm>
                <a:off x="838200" y="4724400"/>
                <a:ext cx="2209800" cy="17526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7" tIns="44450" rIns="90487" bIns="44450">
                <a:prstTxWarp prst="textNoShape">
                  <a:avLst/>
                </a:prstTxWarp>
              </a:bodyPr>
              <a:lstStyle/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Control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Datapath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M</a:t>
                </a: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emory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Input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Output</a:t>
                </a:r>
              </a:p>
            </p:txBody>
          </p:sp>
        </p:grpSp>
        <p:pic>
          <p:nvPicPr>
            <p:cNvPr id="39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76200" y="4038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xmlns:p14="http://schemas.microsoft.com/office/powerpoint/2010/main" spd="slow" advClick="0" advTm="0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4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</p:spTree>
  </p:cSld>
  <p:clrMapOvr>
    <a:masterClrMapping/>
  </p:clrMapOvr>
  <p:transition xmlns:p14="http://schemas.microsoft.com/office/powerpoint/2010/main" spd="slow" advClick="0" advTm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951E-6 1.46691E-6 L -0.23329 -0.27765 " pathEditMode="relative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_CHIP"/>
          <p:cNvPicPr>
            <a:picLocks noChangeAspect="1" noChangeArrowheads="1"/>
          </p:cNvPicPr>
          <p:nvPr/>
        </p:nvPicPr>
        <p:blipFill>
          <a:blip r:embed="rId3"/>
          <a:srcRect r="51786"/>
          <a:stretch>
            <a:fillRect/>
          </a:stretch>
        </p:blipFill>
        <p:spPr bwMode="auto">
          <a:xfrm>
            <a:off x="1143000" y="3276600"/>
            <a:ext cx="20574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33800" y="1166812"/>
            <a:ext cx="5257800" cy="3100388"/>
          </a:xfrm>
          <a:noFill/>
          <a:ln>
            <a:noFill/>
          </a:ln>
        </p:spPr>
        <p:txBody>
          <a:bodyPr tIns="118872"/>
          <a:lstStyle/>
          <a:p>
            <a:pPr marL="342900" indent="-342900">
              <a:buFont typeface="Arial"/>
              <a:buChar char="•"/>
            </a:pPr>
            <a:r>
              <a:rPr lang="en-US" sz="2000"/>
              <a:t>Primarily Crystalline Silicon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1 mm – 25 mm on a side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2009 “feature size” (aka process)</a:t>
            </a:r>
            <a:br>
              <a:rPr lang="en-US" sz="2000"/>
            </a:br>
            <a:r>
              <a:rPr lang="en-US" sz="2000"/>
              <a:t>~ 45 nm = 45 x 10</a:t>
            </a:r>
            <a:r>
              <a:rPr lang="en-US" sz="2000" baseline="30000"/>
              <a:t>-9 </a:t>
            </a:r>
            <a:r>
              <a:rPr lang="en-US" sz="2000"/>
              <a:t>m</a:t>
            </a:r>
            <a:br>
              <a:rPr lang="en-US" sz="2000"/>
            </a:br>
            <a:r>
              <a:rPr lang="en-US" sz="2000"/>
              <a:t>(then 32, 22, and 16 [by yr 2013]) 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1"/>
                </a:solidFill>
              </a:rPr>
              <a:t>100 - 1000M transistors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3 - 10 conductive layers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 “CMOS” (complementary metal oxide semiconductor) - most common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3733800" y="4648200"/>
            <a:ext cx="518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37160">
            <a:prstTxWarp prst="textNoShape">
              <a:avLst/>
            </a:prstTxWarp>
          </a:bodyPr>
          <a:lstStyle/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Package provides: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spreading of chip-level signal paths to board-level                  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heat dissipation. </a:t>
            </a:r>
          </a:p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Ceramic or plastic with gold wires. </a:t>
            </a:r>
            <a:endParaRPr lang="en-US" sz="1800" b="1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914400" y="6091535"/>
            <a:ext cx="2364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Chip in Package</a:t>
            </a:r>
          </a:p>
        </p:txBody>
      </p:sp>
      <p:pic>
        <p:nvPicPr>
          <p:cNvPr id="34823" name="Picture 8" descr="t_pack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25" y="4822825"/>
            <a:ext cx="29622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Text Box 11"/>
          <p:cNvSpPr txBox="1">
            <a:spLocks noChangeArrowheads="1"/>
          </p:cNvSpPr>
          <p:nvPr/>
        </p:nvSpPr>
        <p:spPr bwMode="auto">
          <a:xfrm>
            <a:off x="762000" y="4186535"/>
            <a:ext cx="2686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Bare Processor Die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1219200" y="1219200"/>
            <a:ext cx="1460500" cy="1967514"/>
            <a:chOff x="2057400" y="2439386"/>
            <a:chExt cx="1460500" cy="1967514"/>
          </a:xfrm>
        </p:grpSpPr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11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16" name="Curved Right Arrow 15"/>
          <p:cNvSpPr/>
          <p:nvPr/>
        </p:nvSpPr>
        <p:spPr>
          <a:xfrm>
            <a:off x="304800" y="2438400"/>
            <a:ext cx="914400" cy="16002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advClick="0" advTm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 wrap="square" lIns="90487" tIns="44450" rIns="90487" bIns="44450" anchor="ctr"/>
          <a:lstStyle/>
          <a:p>
            <a:pPr>
              <a:lnSpc>
                <a:spcPct val="107000"/>
              </a:lnSpc>
            </a:pPr>
            <a:r>
              <a:rPr lang="en-US"/>
              <a:t>Moore’s Law</a:t>
            </a: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914400" y="1066800"/>
            <a:ext cx="601980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Predicts: 2X Transistors / chip every 2 years</a:t>
            </a:r>
            <a:endParaRPr lang="en-US" sz="1800" b="1">
              <a:solidFill>
                <a:schemeClr val="tx1"/>
              </a:solidFill>
              <a:latin typeface="18 VAG Rounded Thin   55390"/>
              <a:ea typeface="Helvetica" charset="0"/>
              <a:cs typeface="Helvetica" charset="0"/>
            </a:endParaRPr>
          </a:p>
        </p:txBody>
      </p:sp>
      <p:pic>
        <p:nvPicPr>
          <p:cNvPr id="38916" name="Picture 22" descr="gordon-moo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9613" y="1219200"/>
            <a:ext cx="2008187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23"/>
          <p:cNvSpPr>
            <a:spLocks noChangeArrowheads="1"/>
          </p:cNvSpPr>
          <p:nvPr/>
        </p:nvSpPr>
        <p:spPr bwMode="auto">
          <a:xfrm>
            <a:off x="7086600" y="3933825"/>
            <a:ext cx="1948719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Gordon Moore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Intel Cofounder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B.S. Cal 1950!</a:t>
            </a:r>
          </a:p>
        </p:txBody>
      </p:sp>
      <p:sp>
        <p:nvSpPr>
          <p:cNvPr id="38918" name="Rectangle 24"/>
          <p:cNvSpPr>
            <a:spLocks noChangeArrowheads="1"/>
          </p:cNvSpPr>
          <p:nvPr/>
        </p:nvSpPr>
        <p:spPr bwMode="auto">
          <a:xfrm>
            <a:off x="3962400" y="5867400"/>
            <a:ext cx="68480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Year</a:t>
            </a:r>
          </a:p>
        </p:txBody>
      </p:sp>
      <p:sp>
        <p:nvSpPr>
          <p:cNvPr id="38919" name="Rectangle 25"/>
          <p:cNvSpPr>
            <a:spLocks noChangeArrowheads="1"/>
          </p:cNvSpPr>
          <p:nvPr/>
        </p:nvSpPr>
        <p:spPr bwMode="auto">
          <a:xfrm rot="-5400000">
            <a:off x="-462281" y="3024257"/>
            <a:ext cx="254684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# of transistors on an </a:t>
            </a:r>
            <a:b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integrated circuit (IC)</a:t>
            </a:r>
          </a:p>
        </p:txBody>
      </p:sp>
      <p:pic>
        <p:nvPicPr>
          <p:cNvPr id="38920" name="Picture 8" descr="mooreslaw.png"/>
          <p:cNvPicPr>
            <a:picLocks noChangeAspect="1"/>
          </p:cNvPicPr>
          <p:nvPr/>
        </p:nvPicPr>
        <p:blipFill>
          <a:blip r:embed="rId4"/>
          <a:srcRect l="2745" t="11269" b="6444"/>
          <a:stretch>
            <a:fillRect/>
          </a:stretch>
        </p:blipFill>
        <p:spPr bwMode="auto">
          <a:xfrm>
            <a:off x="1074894" y="1538288"/>
            <a:ext cx="5935506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en.wikipedia.org/wiki/Moore's_law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3810000"/>
            <a:ext cx="3733800" cy="1651398"/>
            <a:chOff x="3352800" y="3810000"/>
            <a:chExt cx="3733800" cy="1651398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495800" y="3810000"/>
              <a:ext cx="2590800" cy="1524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</a:bodyPr>
            <a:lstStyle/>
            <a:p>
              <a:pPr marL="457200" indent="-457200" algn="l">
                <a:lnSpc>
                  <a:spcPct val="85000"/>
                </a:lnSpc>
                <a:buSzPct val="100000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What is this “curve”?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Constant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Linear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Quadratic</a:t>
              </a:r>
              <a:endParaRPr lang="en-US" sz="2000" dirty="0">
                <a:solidFill>
                  <a:srgbClr val="FFFF00"/>
                </a:solidFill>
                <a:latin typeface="18 VAG Rounded Thin   55390"/>
                <a:cs typeface="Blk VAG Rounded Black"/>
              </a:endParaRP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Cubic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Exponential</a:t>
              </a:r>
            </a:p>
          </p:txBody>
        </p:sp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3352800" y="4419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47187</TotalTime>
  <Pages>47</Pages>
  <Words>1179</Words>
  <Application>Microsoft Macintosh PowerPoint</Application>
  <PresentationFormat>Letter Paper (8.5x11 in)</PresentationFormat>
  <Paragraphs>200</Paragraphs>
  <Slides>18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Metro</vt:lpstr>
      <vt:lpstr>1_Metro</vt:lpstr>
      <vt:lpstr>“koomey’s law” – efficiency 2x every 18 mo</vt:lpstr>
      <vt:lpstr>Concurrency: A Definition</vt:lpstr>
      <vt:lpstr>Concurrency is Everywhere!</vt:lpstr>
      <vt:lpstr>Concurrency &amp; Parallelism</vt:lpstr>
      <vt:lpstr>Anatomy: 5 components of any Computer</vt:lpstr>
      <vt:lpstr>But what is INSIDE a Processor?</vt:lpstr>
      <vt:lpstr>But what is INSIDE a Processor?</vt:lpstr>
      <vt:lpstr>Moore’s Law</vt:lpstr>
      <vt:lpstr>Moore’s Law and related curves</vt:lpstr>
      <vt:lpstr>Moore’s Law and related curves</vt:lpstr>
      <vt:lpstr>Power Density Prediction circa 2000</vt:lpstr>
      <vt:lpstr>Background: Threads</vt:lpstr>
      <vt:lpstr>Speedup Issues : Amdahl’s Law</vt:lpstr>
      <vt:lpstr>Speedup Issues : Overhead</vt:lpstr>
      <vt:lpstr>Life in a multi-core world…</vt:lpstr>
      <vt:lpstr>But parallel programming is hard!</vt:lpstr>
      <vt:lpstr>Another concurrency problem … deadlock!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Michael Ball</cp:lastModifiedBy>
  <cp:revision>2952</cp:revision>
  <cp:lastPrinted>2014-02-20T18:34:34Z</cp:lastPrinted>
  <dcterms:created xsi:type="dcterms:W3CDTF">2014-02-26T18:05:45Z</dcterms:created>
  <dcterms:modified xsi:type="dcterms:W3CDTF">2015-02-23T11:33:14Z</dcterms:modified>
</cp:coreProperties>
</file>